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045" autoAdjust="0"/>
  </p:normalViewPr>
  <p:slideViewPr>
    <p:cSldViewPr snapToGrid="0">
      <p:cViewPr varScale="1">
        <p:scale>
          <a:sx n="58" d="100"/>
          <a:sy n="58" d="100"/>
        </p:scale>
        <p:origin x="9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riet Evers" userId="8301a3a9-e662-432d-bff2-0eebfd6c1b1d" providerId="ADAL" clId="{7BDFDAD8-6400-4691-A7A6-2DCEFB819EE4}"/>
    <pc:docChg chg="modSld">
      <pc:chgData name="Margriet Evers" userId="8301a3a9-e662-432d-bff2-0eebfd6c1b1d" providerId="ADAL" clId="{7BDFDAD8-6400-4691-A7A6-2DCEFB819EE4}" dt="2021-01-15T08:45:50.563" v="2" actId="255"/>
      <pc:docMkLst>
        <pc:docMk/>
      </pc:docMkLst>
      <pc:sldChg chg="modSp">
        <pc:chgData name="Margriet Evers" userId="8301a3a9-e662-432d-bff2-0eebfd6c1b1d" providerId="ADAL" clId="{7BDFDAD8-6400-4691-A7A6-2DCEFB819EE4}" dt="2021-01-15T08:45:50.563" v="2" actId="255"/>
        <pc:sldMkLst>
          <pc:docMk/>
          <pc:sldMk cId="2692476936" sldId="266"/>
        </pc:sldMkLst>
        <pc:spChg chg="mod">
          <ac:chgData name="Margriet Evers" userId="8301a3a9-e662-432d-bff2-0eebfd6c1b1d" providerId="ADAL" clId="{7BDFDAD8-6400-4691-A7A6-2DCEFB819EE4}" dt="2021-01-15T08:45:50.563" v="2" actId="255"/>
          <ac:spMkLst>
            <pc:docMk/>
            <pc:sldMk cId="2692476936" sldId="266"/>
            <ac:spMk id="3" creationId="{48469CD2-6A4F-4D24-9FC2-8129EA7F67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B4968-C3FA-4689-A6A3-7C48BFE4B6A2}" type="datetimeFigureOut">
              <a:rPr lang="nl-NL" smtClean="0"/>
              <a:t>15-1-2021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FB64E-B722-4BFB-B610-951EF3BD5F44}" type="slidenum">
              <a:rPr lang="nl-NL" smtClean="0"/>
              <a:t>‹nr.›</a:t>
            </a:fld>
            <a:endParaRPr lang="nl-NL"/>
          </a:p>
        </p:txBody>
      </p:sp>
    </p:spTree>
    <p:extLst>
      <p:ext uri="{BB962C8B-B14F-4D97-AF65-F5344CB8AC3E}">
        <p14:creationId xmlns:p14="http://schemas.microsoft.com/office/powerpoint/2010/main" val="321690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 denk je aan bij een visuele beperking? Aangeboren of niet-aangeboren?</a:t>
            </a:r>
          </a:p>
          <a:p>
            <a:r>
              <a:rPr lang="nl-NL" dirty="0"/>
              <a:t>Welke alledaagse problemen kom je tegen?</a:t>
            </a:r>
          </a:p>
          <a:p>
            <a:r>
              <a:rPr lang="nl-NL" dirty="0"/>
              <a:t>Hoe sta je in het leven?</a:t>
            </a:r>
          </a:p>
          <a:p>
            <a:r>
              <a:rPr lang="nl-NL" dirty="0"/>
              <a:t>Welke hulpmiddelen zijn er?</a:t>
            </a:r>
          </a:p>
        </p:txBody>
      </p:sp>
      <p:sp>
        <p:nvSpPr>
          <p:cNvPr id="4" name="Tijdelijke aanduiding voor dianummer 3"/>
          <p:cNvSpPr>
            <a:spLocks noGrp="1"/>
          </p:cNvSpPr>
          <p:nvPr>
            <p:ph type="sldNum" sz="quarter" idx="5"/>
          </p:nvPr>
        </p:nvSpPr>
        <p:spPr/>
        <p:txBody>
          <a:bodyPr/>
          <a:lstStyle/>
          <a:p>
            <a:fld id="{58EFB64E-B722-4BFB-B610-951EF3BD5F44}" type="slidenum">
              <a:rPr lang="nl-NL" smtClean="0"/>
              <a:t>4</a:t>
            </a:fld>
            <a:endParaRPr lang="nl-NL"/>
          </a:p>
        </p:txBody>
      </p:sp>
    </p:spTree>
    <p:extLst>
      <p:ext uri="{BB962C8B-B14F-4D97-AF65-F5344CB8AC3E}">
        <p14:creationId xmlns:p14="http://schemas.microsoft.com/office/powerpoint/2010/main" val="3254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 denk je aan bij een visuele beperking? Aangeboren of niet-aangeboren?</a:t>
            </a:r>
          </a:p>
          <a:p>
            <a:r>
              <a:rPr lang="nl-NL" dirty="0"/>
              <a:t>Welke alledaagse problemen kom je tegen?</a:t>
            </a:r>
          </a:p>
          <a:p>
            <a:r>
              <a:rPr lang="nl-NL" dirty="0"/>
              <a:t>Hoe sta je in het leven?</a:t>
            </a:r>
          </a:p>
          <a:p>
            <a:r>
              <a:rPr lang="nl-NL" dirty="0"/>
              <a:t>Welke soorten rolstoelen kennen jullie?</a:t>
            </a:r>
          </a:p>
        </p:txBody>
      </p:sp>
      <p:sp>
        <p:nvSpPr>
          <p:cNvPr id="4" name="Tijdelijke aanduiding voor dianummer 3"/>
          <p:cNvSpPr>
            <a:spLocks noGrp="1"/>
          </p:cNvSpPr>
          <p:nvPr>
            <p:ph type="sldNum" sz="quarter" idx="5"/>
          </p:nvPr>
        </p:nvSpPr>
        <p:spPr/>
        <p:txBody>
          <a:bodyPr/>
          <a:lstStyle/>
          <a:p>
            <a:fld id="{58EFB64E-B722-4BFB-B610-951EF3BD5F44}" type="slidenum">
              <a:rPr lang="nl-NL" smtClean="0"/>
              <a:t>6</a:t>
            </a:fld>
            <a:endParaRPr lang="nl-NL"/>
          </a:p>
        </p:txBody>
      </p:sp>
    </p:spTree>
    <p:extLst>
      <p:ext uri="{BB962C8B-B14F-4D97-AF65-F5344CB8AC3E}">
        <p14:creationId xmlns:p14="http://schemas.microsoft.com/office/powerpoint/2010/main" val="3272247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19CCE-E6FB-42CF-AE05-2BF667BF14D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C567884-9D37-4F72-95BB-5A18D3EE42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9D5D1B7-49EB-4061-96AD-19E7F14CBF9E}"/>
              </a:ext>
            </a:extLst>
          </p:cNvPr>
          <p:cNvSpPr>
            <a:spLocks noGrp="1"/>
          </p:cNvSpPr>
          <p:nvPr>
            <p:ph type="dt" sz="half" idx="10"/>
          </p:nvPr>
        </p:nvSpPr>
        <p:spPr/>
        <p:txBody>
          <a:bodyPr/>
          <a:lstStyle/>
          <a:p>
            <a:fld id="{39FE4CFC-A688-4A82-9353-88A94C62D9DB}" type="datetimeFigureOut">
              <a:rPr lang="nl-NL" smtClean="0"/>
              <a:t>15-1-2021</a:t>
            </a:fld>
            <a:endParaRPr lang="nl-NL"/>
          </a:p>
        </p:txBody>
      </p:sp>
      <p:sp>
        <p:nvSpPr>
          <p:cNvPr id="5" name="Tijdelijke aanduiding voor voettekst 4">
            <a:extLst>
              <a:ext uri="{FF2B5EF4-FFF2-40B4-BE49-F238E27FC236}">
                <a16:creationId xmlns:a16="http://schemas.microsoft.com/office/drawing/2014/main" id="{47AF5BFB-DF83-4E01-8FC5-6AEB30B6D18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860BE6-CDDF-44E4-8D4E-3C504A12D11C}"/>
              </a:ext>
            </a:extLst>
          </p:cNvPr>
          <p:cNvSpPr>
            <a:spLocks noGrp="1"/>
          </p:cNvSpPr>
          <p:nvPr>
            <p:ph type="sldNum" sz="quarter" idx="12"/>
          </p:nvPr>
        </p:nvSpPr>
        <p:spPr/>
        <p:txBody>
          <a:bodyPr/>
          <a:lstStyle/>
          <a:p>
            <a:fld id="{7E2EF835-46C0-4DA2-B95A-5C1199B11515}" type="slidenum">
              <a:rPr lang="nl-NL" smtClean="0"/>
              <a:t>‹nr.›</a:t>
            </a:fld>
            <a:endParaRPr lang="nl-NL"/>
          </a:p>
        </p:txBody>
      </p:sp>
    </p:spTree>
    <p:extLst>
      <p:ext uri="{BB962C8B-B14F-4D97-AF65-F5344CB8AC3E}">
        <p14:creationId xmlns:p14="http://schemas.microsoft.com/office/powerpoint/2010/main" val="426432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E79BBD-38AE-446A-B158-0860E63B5A0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B2FDA75-F31B-4A53-8B52-56C6530DD9C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9789F6-4136-4422-8A5A-D8AD7B6EA901}"/>
              </a:ext>
            </a:extLst>
          </p:cNvPr>
          <p:cNvSpPr>
            <a:spLocks noGrp="1"/>
          </p:cNvSpPr>
          <p:nvPr>
            <p:ph type="dt" sz="half" idx="10"/>
          </p:nvPr>
        </p:nvSpPr>
        <p:spPr/>
        <p:txBody>
          <a:bodyPr/>
          <a:lstStyle/>
          <a:p>
            <a:fld id="{39FE4CFC-A688-4A82-9353-88A94C62D9DB}" type="datetimeFigureOut">
              <a:rPr lang="nl-NL" smtClean="0"/>
              <a:t>15-1-2021</a:t>
            </a:fld>
            <a:endParaRPr lang="nl-NL"/>
          </a:p>
        </p:txBody>
      </p:sp>
      <p:sp>
        <p:nvSpPr>
          <p:cNvPr id="5" name="Tijdelijke aanduiding voor voettekst 4">
            <a:extLst>
              <a:ext uri="{FF2B5EF4-FFF2-40B4-BE49-F238E27FC236}">
                <a16:creationId xmlns:a16="http://schemas.microsoft.com/office/drawing/2014/main" id="{41D15228-BB8B-4467-8F3F-D0F825DB328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91FDC4-5A48-4F59-94AE-8A4E02C21DBC}"/>
              </a:ext>
            </a:extLst>
          </p:cNvPr>
          <p:cNvSpPr>
            <a:spLocks noGrp="1"/>
          </p:cNvSpPr>
          <p:nvPr>
            <p:ph type="sldNum" sz="quarter" idx="12"/>
          </p:nvPr>
        </p:nvSpPr>
        <p:spPr/>
        <p:txBody>
          <a:bodyPr/>
          <a:lstStyle/>
          <a:p>
            <a:fld id="{7E2EF835-46C0-4DA2-B95A-5C1199B11515}" type="slidenum">
              <a:rPr lang="nl-NL" smtClean="0"/>
              <a:t>‹nr.›</a:t>
            </a:fld>
            <a:endParaRPr lang="nl-NL"/>
          </a:p>
        </p:txBody>
      </p:sp>
    </p:spTree>
    <p:extLst>
      <p:ext uri="{BB962C8B-B14F-4D97-AF65-F5344CB8AC3E}">
        <p14:creationId xmlns:p14="http://schemas.microsoft.com/office/powerpoint/2010/main" val="413379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02A78FA-D153-41AB-A137-7CDE5131E2B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5B860EC-6CFA-49DA-892A-96DC566A0F4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F857C1-5A23-49E3-82BC-D3632525F9AC}"/>
              </a:ext>
            </a:extLst>
          </p:cNvPr>
          <p:cNvSpPr>
            <a:spLocks noGrp="1"/>
          </p:cNvSpPr>
          <p:nvPr>
            <p:ph type="dt" sz="half" idx="10"/>
          </p:nvPr>
        </p:nvSpPr>
        <p:spPr/>
        <p:txBody>
          <a:bodyPr/>
          <a:lstStyle/>
          <a:p>
            <a:fld id="{39FE4CFC-A688-4A82-9353-88A94C62D9DB}" type="datetimeFigureOut">
              <a:rPr lang="nl-NL" smtClean="0"/>
              <a:t>15-1-2021</a:t>
            </a:fld>
            <a:endParaRPr lang="nl-NL"/>
          </a:p>
        </p:txBody>
      </p:sp>
      <p:sp>
        <p:nvSpPr>
          <p:cNvPr id="5" name="Tijdelijke aanduiding voor voettekst 4">
            <a:extLst>
              <a:ext uri="{FF2B5EF4-FFF2-40B4-BE49-F238E27FC236}">
                <a16:creationId xmlns:a16="http://schemas.microsoft.com/office/drawing/2014/main" id="{D9C996B2-2B8F-4CCF-8EF5-B9E32E8F54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88F0F6-5C31-4C30-A77A-A197FDE3A69B}"/>
              </a:ext>
            </a:extLst>
          </p:cNvPr>
          <p:cNvSpPr>
            <a:spLocks noGrp="1"/>
          </p:cNvSpPr>
          <p:nvPr>
            <p:ph type="sldNum" sz="quarter" idx="12"/>
          </p:nvPr>
        </p:nvSpPr>
        <p:spPr/>
        <p:txBody>
          <a:bodyPr/>
          <a:lstStyle/>
          <a:p>
            <a:fld id="{7E2EF835-46C0-4DA2-B95A-5C1199B11515}" type="slidenum">
              <a:rPr lang="nl-NL" smtClean="0"/>
              <a:t>‹nr.›</a:t>
            </a:fld>
            <a:endParaRPr lang="nl-NL"/>
          </a:p>
        </p:txBody>
      </p:sp>
    </p:spTree>
    <p:extLst>
      <p:ext uri="{BB962C8B-B14F-4D97-AF65-F5344CB8AC3E}">
        <p14:creationId xmlns:p14="http://schemas.microsoft.com/office/powerpoint/2010/main" val="64434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0885A-2BF8-4712-B544-D263BBD3944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ADDCE2-313E-4322-A711-61176415823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F67BBC1-7BAE-4093-BE1F-99C1794E291F}"/>
              </a:ext>
            </a:extLst>
          </p:cNvPr>
          <p:cNvSpPr>
            <a:spLocks noGrp="1"/>
          </p:cNvSpPr>
          <p:nvPr>
            <p:ph type="dt" sz="half" idx="10"/>
          </p:nvPr>
        </p:nvSpPr>
        <p:spPr/>
        <p:txBody>
          <a:bodyPr/>
          <a:lstStyle/>
          <a:p>
            <a:fld id="{39FE4CFC-A688-4A82-9353-88A94C62D9DB}" type="datetimeFigureOut">
              <a:rPr lang="nl-NL" smtClean="0"/>
              <a:t>15-1-2021</a:t>
            </a:fld>
            <a:endParaRPr lang="nl-NL"/>
          </a:p>
        </p:txBody>
      </p:sp>
      <p:sp>
        <p:nvSpPr>
          <p:cNvPr id="5" name="Tijdelijke aanduiding voor voettekst 4">
            <a:extLst>
              <a:ext uri="{FF2B5EF4-FFF2-40B4-BE49-F238E27FC236}">
                <a16:creationId xmlns:a16="http://schemas.microsoft.com/office/drawing/2014/main" id="{1AE749AC-E53C-4FCE-AEF3-D0AB76A2B2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6BACCC-EA42-453C-885E-7316CF20B2A7}"/>
              </a:ext>
            </a:extLst>
          </p:cNvPr>
          <p:cNvSpPr>
            <a:spLocks noGrp="1"/>
          </p:cNvSpPr>
          <p:nvPr>
            <p:ph type="sldNum" sz="quarter" idx="12"/>
          </p:nvPr>
        </p:nvSpPr>
        <p:spPr/>
        <p:txBody>
          <a:bodyPr/>
          <a:lstStyle/>
          <a:p>
            <a:fld id="{7E2EF835-46C0-4DA2-B95A-5C1199B11515}" type="slidenum">
              <a:rPr lang="nl-NL" smtClean="0"/>
              <a:t>‹nr.›</a:t>
            </a:fld>
            <a:endParaRPr lang="nl-NL"/>
          </a:p>
        </p:txBody>
      </p:sp>
    </p:spTree>
    <p:extLst>
      <p:ext uri="{BB962C8B-B14F-4D97-AF65-F5344CB8AC3E}">
        <p14:creationId xmlns:p14="http://schemas.microsoft.com/office/powerpoint/2010/main" val="317253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0DED19-6E67-4A6D-826A-AE9EC00E240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B205706-7678-4777-988F-0DD45CEBC8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EE88687-301E-4BC7-B43B-92BD4E5326A7}"/>
              </a:ext>
            </a:extLst>
          </p:cNvPr>
          <p:cNvSpPr>
            <a:spLocks noGrp="1"/>
          </p:cNvSpPr>
          <p:nvPr>
            <p:ph type="dt" sz="half" idx="10"/>
          </p:nvPr>
        </p:nvSpPr>
        <p:spPr/>
        <p:txBody>
          <a:bodyPr/>
          <a:lstStyle/>
          <a:p>
            <a:fld id="{39FE4CFC-A688-4A82-9353-88A94C62D9DB}" type="datetimeFigureOut">
              <a:rPr lang="nl-NL" smtClean="0"/>
              <a:t>15-1-2021</a:t>
            </a:fld>
            <a:endParaRPr lang="nl-NL"/>
          </a:p>
        </p:txBody>
      </p:sp>
      <p:sp>
        <p:nvSpPr>
          <p:cNvPr id="5" name="Tijdelijke aanduiding voor voettekst 4">
            <a:extLst>
              <a:ext uri="{FF2B5EF4-FFF2-40B4-BE49-F238E27FC236}">
                <a16:creationId xmlns:a16="http://schemas.microsoft.com/office/drawing/2014/main" id="{EFF5CF32-04AC-495A-9A5F-F9DD0E6AE2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413E20-4872-418F-8A33-04B025369570}"/>
              </a:ext>
            </a:extLst>
          </p:cNvPr>
          <p:cNvSpPr>
            <a:spLocks noGrp="1"/>
          </p:cNvSpPr>
          <p:nvPr>
            <p:ph type="sldNum" sz="quarter" idx="12"/>
          </p:nvPr>
        </p:nvSpPr>
        <p:spPr/>
        <p:txBody>
          <a:bodyPr/>
          <a:lstStyle/>
          <a:p>
            <a:fld id="{7E2EF835-46C0-4DA2-B95A-5C1199B11515}" type="slidenum">
              <a:rPr lang="nl-NL" smtClean="0"/>
              <a:t>‹nr.›</a:t>
            </a:fld>
            <a:endParaRPr lang="nl-NL"/>
          </a:p>
        </p:txBody>
      </p:sp>
    </p:spTree>
    <p:extLst>
      <p:ext uri="{BB962C8B-B14F-4D97-AF65-F5344CB8AC3E}">
        <p14:creationId xmlns:p14="http://schemas.microsoft.com/office/powerpoint/2010/main" val="369334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BB3B2-2A83-43D2-93BE-C8123F02A98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31E6176-A556-4461-B373-0A2E0D18DBE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E9C0A82-17AA-46DA-AFCE-BDC458B7583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8FCFFEE-B691-41A9-9CE6-6C016F73A13E}"/>
              </a:ext>
            </a:extLst>
          </p:cNvPr>
          <p:cNvSpPr>
            <a:spLocks noGrp="1"/>
          </p:cNvSpPr>
          <p:nvPr>
            <p:ph type="dt" sz="half" idx="10"/>
          </p:nvPr>
        </p:nvSpPr>
        <p:spPr/>
        <p:txBody>
          <a:bodyPr/>
          <a:lstStyle/>
          <a:p>
            <a:fld id="{39FE4CFC-A688-4A82-9353-88A94C62D9DB}" type="datetimeFigureOut">
              <a:rPr lang="nl-NL" smtClean="0"/>
              <a:t>15-1-2021</a:t>
            </a:fld>
            <a:endParaRPr lang="nl-NL"/>
          </a:p>
        </p:txBody>
      </p:sp>
      <p:sp>
        <p:nvSpPr>
          <p:cNvPr id="6" name="Tijdelijke aanduiding voor voettekst 5">
            <a:extLst>
              <a:ext uri="{FF2B5EF4-FFF2-40B4-BE49-F238E27FC236}">
                <a16:creationId xmlns:a16="http://schemas.microsoft.com/office/drawing/2014/main" id="{F9709084-80A0-49C4-BD9B-D70D993837F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437F12A-831E-4DFE-97A4-961C591C94E1}"/>
              </a:ext>
            </a:extLst>
          </p:cNvPr>
          <p:cNvSpPr>
            <a:spLocks noGrp="1"/>
          </p:cNvSpPr>
          <p:nvPr>
            <p:ph type="sldNum" sz="quarter" idx="12"/>
          </p:nvPr>
        </p:nvSpPr>
        <p:spPr/>
        <p:txBody>
          <a:bodyPr/>
          <a:lstStyle/>
          <a:p>
            <a:fld id="{7E2EF835-46C0-4DA2-B95A-5C1199B11515}" type="slidenum">
              <a:rPr lang="nl-NL" smtClean="0"/>
              <a:t>‹nr.›</a:t>
            </a:fld>
            <a:endParaRPr lang="nl-NL"/>
          </a:p>
        </p:txBody>
      </p:sp>
    </p:spTree>
    <p:extLst>
      <p:ext uri="{BB962C8B-B14F-4D97-AF65-F5344CB8AC3E}">
        <p14:creationId xmlns:p14="http://schemas.microsoft.com/office/powerpoint/2010/main" val="359596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0C548-77CA-4E6C-8E3F-8F4EA748ED4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68651CE-0F83-42D6-B5BB-487B797805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7817B31-7905-4370-A78A-A27B26A8873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25BE244-63F9-49D4-AF08-CAFE4B17E0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1D54805-16E1-4D9B-957C-374A6479A20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524E7A1-C7AB-4C75-AA47-5501AA9C1193}"/>
              </a:ext>
            </a:extLst>
          </p:cNvPr>
          <p:cNvSpPr>
            <a:spLocks noGrp="1"/>
          </p:cNvSpPr>
          <p:nvPr>
            <p:ph type="dt" sz="half" idx="10"/>
          </p:nvPr>
        </p:nvSpPr>
        <p:spPr/>
        <p:txBody>
          <a:bodyPr/>
          <a:lstStyle/>
          <a:p>
            <a:fld id="{39FE4CFC-A688-4A82-9353-88A94C62D9DB}" type="datetimeFigureOut">
              <a:rPr lang="nl-NL" smtClean="0"/>
              <a:t>15-1-2021</a:t>
            </a:fld>
            <a:endParaRPr lang="nl-NL"/>
          </a:p>
        </p:txBody>
      </p:sp>
      <p:sp>
        <p:nvSpPr>
          <p:cNvPr id="8" name="Tijdelijke aanduiding voor voettekst 7">
            <a:extLst>
              <a:ext uri="{FF2B5EF4-FFF2-40B4-BE49-F238E27FC236}">
                <a16:creationId xmlns:a16="http://schemas.microsoft.com/office/drawing/2014/main" id="{D2D3BE00-59DD-4859-83E8-A1AB90C5345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8900F0F-C26E-4C6D-8150-803C95B4DF21}"/>
              </a:ext>
            </a:extLst>
          </p:cNvPr>
          <p:cNvSpPr>
            <a:spLocks noGrp="1"/>
          </p:cNvSpPr>
          <p:nvPr>
            <p:ph type="sldNum" sz="quarter" idx="12"/>
          </p:nvPr>
        </p:nvSpPr>
        <p:spPr/>
        <p:txBody>
          <a:bodyPr/>
          <a:lstStyle/>
          <a:p>
            <a:fld id="{7E2EF835-46C0-4DA2-B95A-5C1199B11515}" type="slidenum">
              <a:rPr lang="nl-NL" smtClean="0"/>
              <a:t>‹nr.›</a:t>
            </a:fld>
            <a:endParaRPr lang="nl-NL"/>
          </a:p>
        </p:txBody>
      </p:sp>
    </p:spTree>
    <p:extLst>
      <p:ext uri="{BB962C8B-B14F-4D97-AF65-F5344CB8AC3E}">
        <p14:creationId xmlns:p14="http://schemas.microsoft.com/office/powerpoint/2010/main" val="266718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929BA-D9E2-418D-8252-D10ED8CDA44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60079D6-EAF9-471C-999E-8E3ECBBC2072}"/>
              </a:ext>
            </a:extLst>
          </p:cNvPr>
          <p:cNvSpPr>
            <a:spLocks noGrp="1"/>
          </p:cNvSpPr>
          <p:nvPr>
            <p:ph type="dt" sz="half" idx="10"/>
          </p:nvPr>
        </p:nvSpPr>
        <p:spPr/>
        <p:txBody>
          <a:bodyPr/>
          <a:lstStyle/>
          <a:p>
            <a:fld id="{39FE4CFC-A688-4A82-9353-88A94C62D9DB}" type="datetimeFigureOut">
              <a:rPr lang="nl-NL" smtClean="0"/>
              <a:t>15-1-2021</a:t>
            </a:fld>
            <a:endParaRPr lang="nl-NL"/>
          </a:p>
        </p:txBody>
      </p:sp>
      <p:sp>
        <p:nvSpPr>
          <p:cNvPr id="4" name="Tijdelijke aanduiding voor voettekst 3">
            <a:extLst>
              <a:ext uri="{FF2B5EF4-FFF2-40B4-BE49-F238E27FC236}">
                <a16:creationId xmlns:a16="http://schemas.microsoft.com/office/drawing/2014/main" id="{F2A5CD7B-1BA1-4F8D-9E08-2159DF6DBC2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996E7DC-19DD-4B43-AD0E-4C3C8AD52A39}"/>
              </a:ext>
            </a:extLst>
          </p:cNvPr>
          <p:cNvSpPr>
            <a:spLocks noGrp="1"/>
          </p:cNvSpPr>
          <p:nvPr>
            <p:ph type="sldNum" sz="quarter" idx="12"/>
          </p:nvPr>
        </p:nvSpPr>
        <p:spPr/>
        <p:txBody>
          <a:bodyPr/>
          <a:lstStyle/>
          <a:p>
            <a:fld id="{7E2EF835-46C0-4DA2-B95A-5C1199B11515}" type="slidenum">
              <a:rPr lang="nl-NL" smtClean="0"/>
              <a:t>‹nr.›</a:t>
            </a:fld>
            <a:endParaRPr lang="nl-NL"/>
          </a:p>
        </p:txBody>
      </p:sp>
    </p:spTree>
    <p:extLst>
      <p:ext uri="{BB962C8B-B14F-4D97-AF65-F5344CB8AC3E}">
        <p14:creationId xmlns:p14="http://schemas.microsoft.com/office/powerpoint/2010/main" val="22642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E7ACF2E-D59B-46E2-8A38-C7376EFA1232}"/>
              </a:ext>
            </a:extLst>
          </p:cNvPr>
          <p:cNvSpPr>
            <a:spLocks noGrp="1"/>
          </p:cNvSpPr>
          <p:nvPr>
            <p:ph type="dt" sz="half" idx="10"/>
          </p:nvPr>
        </p:nvSpPr>
        <p:spPr/>
        <p:txBody>
          <a:bodyPr/>
          <a:lstStyle/>
          <a:p>
            <a:fld id="{39FE4CFC-A688-4A82-9353-88A94C62D9DB}" type="datetimeFigureOut">
              <a:rPr lang="nl-NL" smtClean="0"/>
              <a:t>15-1-2021</a:t>
            </a:fld>
            <a:endParaRPr lang="nl-NL"/>
          </a:p>
        </p:txBody>
      </p:sp>
      <p:sp>
        <p:nvSpPr>
          <p:cNvPr id="3" name="Tijdelijke aanduiding voor voettekst 2">
            <a:extLst>
              <a:ext uri="{FF2B5EF4-FFF2-40B4-BE49-F238E27FC236}">
                <a16:creationId xmlns:a16="http://schemas.microsoft.com/office/drawing/2014/main" id="{41BA3945-604B-472C-86DB-814ADBE2675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A2AD79F-A2AF-4A21-A59D-AB1EC401C0CA}"/>
              </a:ext>
            </a:extLst>
          </p:cNvPr>
          <p:cNvSpPr>
            <a:spLocks noGrp="1"/>
          </p:cNvSpPr>
          <p:nvPr>
            <p:ph type="sldNum" sz="quarter" idx="12"/>
          </p:nvPr>
        </p:nvSpPr>
        <p:spPr/>
        <p:txBody>
          <a:bodyPr/>
          <a:lstStyle/>
          <a:p>
            <a:fld id="{7E2EF835-46C0-4DA2-B95A-5C1199B11515}" type="slidenum">
              <a:rPr lang="nl-NL" smtClean="0"/>
              <a:t>‹nr.›</a:t>
            </a:fld>
            <a:endParaRPr lang="nl-NL"/>
          </a:p>
        </p:txBody>
      </p:sp>
    </p:spTree>
    <p:extLst>
      <p:ext uri="{BB962C8B-B14F-4D97-AF65-F5344CB8AC3E}">
        <p14:creationId xmlns:p14="http://schemas.microsoft.com/office/powerpoint/2010/main" val="350242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F7062-C62E-4F10-82A4-3D8DD1B7AF6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AF55531-9CF9-4DD5-B0E2-05146C7D87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574E50A-D5A1-4589-AB41-05305B4CE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7D9E4A7-59D5-4D61-831A-F359F403B690}"/>
              </a:ext>
            </a:extLst>
          </p:cNvPr>
          <p:cNvSpPr>
            <a:spLocks noGrp="1"/>
          </p:cNvSpPr>
          <p:nvPr>
            <p:ph type="dt" sz="half" idx="10"/>
          </p:nvPr>
        </p:nvSpPr>
        <p:spPr/>
        <p:txBody>
          <a:bodyPr/>
          <a:lstStyle/>
          <a:p>
            <a:fld id="{39FE4CFC-A688-4A82-9353-88A94C62D9DB}" type="datetimeFigureOut">
              <a:rPr lang="nl-NL" smtClean="0"/>
              <a:t>15-1-2021</a:t>
            </a:fld>
            <a:endParaRPr lang="nl-NL"/>
          </a:p>
        </p:txBody>
      </p:sp>
      <p:sp>
        <p:nvSpPr>
          <p:cNvPr id="6" name="Tijdelijke aanduiding voor voettekst 5">
            <a:extLst>
              <a:ext uri="{FF2B5EF4-FFF2-40B4-BE49-F238E27FC236}">
                <a16:creationId xmlns:a16="http://schemas.microsoft.com/office/drawing/2014/main" id="{FA84033B-46A2-42F3-AF6A-C317644D28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B1651A5-72C4-4DE9-AE2F-FAED8FED705C}"/>
              </a:ext>
            </a:extLst>
          </p:cNvPr>
          <p:cNvSpPr>
            <a:spLocks noGrp="1"/>
          </p:cNvSpPr>
          <p:nvPr>
            <p:ph type="sldNum" sz="quarter" idx="12"/>
          </p:nvPr>
        </p:nvSpPr>
        <p:spPr/>
        <p:txBody>
          <a:bodyPr/>
          <a:lstStyle/>
          <a:p>
            <a:fld id="{7E2EF835-46C0-4DA2-B95A-5C1199B11515}" type="slidenum">
              <a:rPr lang="nl-NL" smtClean="0"/>
              <a:t>‹nr.›</a:t>
            </a:fld>
            <a:endParaRPr lang="nl-NL"/>
          </a:p>
        </p:txBody>
      </p:sp>
    </p:spTree>
    <p:extLst>
      <p:ext uri="{BB962C8B-B14F-4D97-AF65-F5344CB8AC3E}">
        <p14:creationId xmlns:p14="http://schemas.microsoft.com/office/powerpoint/2010/main" val="1219646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C8CCE-5443-4442-A96B-EA2D1B7F9D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0B368CE-A7C7-4B6B-B642-2D3BD25E7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EBA7D75-20B2-4FF5-B78E-2D6548A98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803ED30-246E-4FBB-A2F3-8A4577D41CA6}"/>
              </a:ext>
            </a:extLst>
          </p:cNvPr>
          <p:cNvSpPr>
            <a:spLocks noGrp="1"/>
          </p:cNvSpPr>
          <p:nvPr>
            <p:ph type="dt" sz="half" idx="10"/>
          </p:nvPr>
        </p:nvSpPr>
        <p:spPr/>
        <p:txBody>
          <a:bodyPr/>
          <a:lstStyle/>
          <a:p>
            <a:fld id="{39FE4CFC-A688-4A82-9353-88A94C62D9DB}" type="datetimeFigureOut">
              <a:rPr lang="nl-NL" smtClean="0"/>
              <a:t>15-1-2021</a:t>
            </a:fld>
            <a:endParaRPr lang="nl-NL"/>
          </a:p>
        </p:txBody>
      </p:sp>
      <p:sp>
        <p:nvSpPr>
          <p:cNvPr id="6" name="Tijdelijke aanduiding voor voettekst 5">
            <a:extLst>
              <a:ext uri="{FF2B5EF4-FFF2-40B4-BE49-F238E27FC236}">
                <a16:creationId xmlns:a16="http://schemas.microsoft.com/office/drawing/2014/main" id="{43EA9515-4147-4352-8B82-CFD5013518C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DE618A7-D05E-4DC0-A1E3-C4C055727505}"/>
              </a:ext>
            </a:extLst>
          </p:cNvPr>
          <p:cNvSpPr>
            <a:spLocks noGrp="1"/>
          </p:cNvSpPr>
          <p:nvPr>
            <p:ph type="sldNum" sz="quarter" idx="12"/>
          </p:nvPr>
        </p:nvSpPr>
        <p:spPr/>
        <p:txBody>
          <a:bodyPr/>
          <a:lstStyle/>
          <a:p>
            <a:fld id="{7E2EF835-46C0-4DA2-B95A-5C1199B11515}" type="slidenum">
              <a:rPr lang="nl-NL" smtClean="0"/>
              <a:t>‹nr.›</a:t>
            </a:fld>
            <a:endParaRPr lang="nl-NL"/>
          </a:p>
        </p:txBody>
      </p:sp>
    </p:spTree>
    <p:extLst>
      <p:ext uri="{BB962C8B-B14F-4D97-AF65-F5344CB8AC3E}">
        <p14:creationId xmlns:p14="http://schemas.microsoft.com/office/powerpoint/2010/main" val="193809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A4EA0C0-FDD1-4A0C-93A0-9006668E33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3CF7CFD-8137-452D-8BAB-166B00B7C1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F54697D-4147-4616-8734-974DC99BF4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E4CFC-A688-4A82-9353-88A94C62D9DB}" type="datetimeFigureOut">
              <a:rPr lang="nl-NL" smtClean="0"/>
              <a:t>15-1-2021</a:t>
            </a:fld>
            <a:endParaRPr lang="nl-NL"/>
          </a:p>
        </p:txBody>
      </p:sp>
      <p:sp>
        <p:nvSpPr>
          <p:cNvPr id="5" name="Tijdelijke aanduiding voor voettekst 4">
            <a:extLst>
              <a:ext uri="{FF2B5EF4-FFF2-40B4-BE49-F238E27FC236}">
                <a16:creationId xmlns:a16="http://schemas.microsoft.com/office/drawing/2014/main" id="{D1C7FA64-BF65-4C1F-BECF-9819C480F0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C95C756-119C-4843-BF64-6D5F4A301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EF835-46C0-4DA2-B95A-5C1199B11515}" type="slidenum">
              <a:rPr lang="nl-NL" smtClean="0"/>
              <a:t>‹nr.›</a:t>
            </a:fld>
            <a:endParaRPr lang="nl-NL"/>
          </a:p>
        </p:txBody>
      </p:sp>
    </p:spTree>
    <p:extLst>
      <p:ext uri="{BB962C8B-B14F-4D97-AF65-F5344CB8AC3E}">
        <p14:creationId xmlns:p14="http://schemas.microsoft.com/office/powerpoint/2010/main" val="1380129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918BF-3806-4F82-9937-7EF82BB35FC6}"/>
              </a:ext>
            </a:extLst>
          </p:cNvPr>
          <p:cNvSpPr>
            <a:spLocks noGrp="1"/>
          </p:cNvSpPr>
          <p:nvPr>
            <p:ph type="ctrTitle"/>
          </p:nvPr>
        </p:nvSpPr>
        <p:spPr>
          <a:xfrm>
            <a:off x="609601" y="4385066"/>
            <a:ext cx="10923638" cy="1317643"/>
          </a:xfrm>
        </p:spPr>
        <p:txBody>
          <a:bodyPr>
            <a:normAutofit/>
          </a:bodyPr>
          <a:lstStyle/>
          <a:p>
            <a:pPr algn="l"/>
            <a:r>
              <a:rPr lang="nl-NL" sz="4100" dirty="0"/>
              <a:t>ADL-workshop</a:t>
            </a:r>
            <a:br>
              <a:rPr lang="nl-NL" sz="4100" dirty="0"/>
            </a:br>
            <a:r>
              <a:rPr lang="nl-NL" sz="4100" dirty="0"/>
              <a:t>Ondersteuning/problematieken bij wandelen</a:t>
            </a:r>
          </a:p>
        </p:txBody>
      </p:sp>
      <p:pic>
        <p:nvPicPr>
          <p:cNvPr id="1026" name="Picture 2" descr="Rolstoel; opritjes, bochten, stoepen. - S@men Beter Thuis">
            <a:extLst>
              <a:ext uri="{FF2B5EF4-FFF2-40B4-BE49-F238E27FC236}">
                <a16:creationId xmlns:a16="http://schemas.microsoft.com/office/drawing/2014/main" id="{00DB2786-A4E1-4E71-9A11-A1083EACA9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61" r="38790" b="2"/>
          <a:stretch/>
        </p:blipFill>
        <p:spPr bwMode="auto">
          <a:xfrm>
            <a:off x="20" y="10"/>
            <a:ext cx="3008514" cy="42573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nsen met een visuele beperking bewegen minder: zo kun je hen ondersteunen  in het zwembad - ZwembadBranche">
            <a:extLst>
              <a:ext uri="{FF2B5EF4-FFF2-40B4-BE49-F238E27FC236}">
                <a16:creationId xmlns:a16="http://schemas.microsoft.com/office/drawing/2014/main" id="{BDDFE18C-0619-4E56-B561-F17CBFFC04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39" r="33765" b="-7"/>
          <a:stretch/>
        </p:blipFill>
        <p:spPr bwMode="auto">
          <a:xfrm>
            <a:off x="3061261" y="10"/>
            <a:ext cx="3008534" cy="42610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almodule Transfers oef 9 lopen met rollator - YouTube">
            <a:extLst>
              <a:ext uri="{FF2B5EF4-FFF2-40B4-BE49-F238E27FC236}">
                <a16:creationId xmlns:a16="http://schemas.microsoft.com/office/drawing/2014/main" id="{D407069B-400E-4908-BADD-BDF8666DC8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921" r="23365" b="-1"/>
          <a:stretch/>
        </p:blipFill>
        <p:spPr bwMode="auto">
          <a:xfrm>
            <a:off x="6122522" y="10"/>
            <a:ext cx="3008376" cy="4261094"/>
          </a:xfrm>
          <a:prstGeom prst="rect">
            <a:avLst/>
          </a:prstGeom>
          <a:noFill/>
          <a:extLst>
            <a:ext uri="{909E8E84-426E-40DD-AFC4-6F175D3DCCD1}">
              <a14:hiddenFill xmlns:a14="http://schemas.microsoft.com/office/drawing/2010/main">
                <a:solidFill>
                  <a:srgbClr val="FFFFFF"/>
                </a:solidFill>
              </a14:hiddenFill>
            </a:ext>
          </a:extLst>
        </p:spPr>
      </p:pic>
      <p:cxnSp>
        <p:nvCxnSpPr>
          <p:cNvPr id="1036" name="Straight Connector 78">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2614"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Loopadvies Krukken – SEH Zorg">
            <a:extLst>
              <a:ext uri="{FF2B5EF4-FFF2-40B4-BE49-F238E27FC236}">
                <a16:creationId xmlns:a16="http://schemas.microsoft.com/office/drawing/2014/main" id="{2F76AA5E-D845-4A01-BF54-1345E6E45C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478" r="9395" b="-1"/>
          <a:stretch/>
        </p:blipFill>
        <p:spPr bwMode="auto">
          <a:xfrm>
            <a:off x="9183624" y="10"/>
            <a:ext cx="3008376" cy="4261094"/>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80">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7921"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9FF1850-8D1E-4E84-BD9E-F2E9069585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37307"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362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724071-AC7B-4A67-934B-CD7F90745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3"/>
            <a:ext cx="12192000"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olstoel; opritjes, bochten, stoepen. - S@men Beter Thuis">
            <a:extLst>
              <a:ext uri="{FF2B5EF4-FFF2-40B4-BE49-F238E27FC236}">
                <a16:creationId xmlns:a16="http://schemas.microsoft.com/office/drawing/2014/main" id="{C5055AE8-B968-4E2A-97C7-7E40225990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61" r="38790" b="2"/>
          <a:stretch/>
        </p:blipFill>
        <p:spPr bwMode="auto">
          <a:xfrm>
            <a:off x="838200" y="2489200"/>
            <a:ext cx="2565400" cy="3670300"/>
          </a:xfrm>
          <a:prstGeom prst="rect">
            <a:avLst/>
          </a:prstGeom>
          <a:extLst>
            <a:ext uri="{909E8E84-426E-40DD-AFC4-6F175D3DCCD1}">
              <a14:hiddenFill xmlns:a14="http://schemas.microsoft.com/office/drawing/2010/main">
                <a:solidFill>
                  <a:srgbClr val="FFFFFF"/>
                </a:solidFill>
              </a14:hiddenFill>
            </a:ext>
          </a:extLst>
        </p:spPr>
      </p:pic>
      <p:pic>
        <p:nvPicPr>
          <p:cNvPr id="5" name="Picture 4" descr="Mensen met een visuele beperking bewegen minder: zo kun je hen ondersteunen  in het zwembad - ZwembadBranche">
            <a:extLst>
              <a:ext uri="{FF2B5EF4-FFF2-40B4-BE49-F238E27FC236}">
                <a16:creationId xmlns:a16="http://schemas.microsoft.com/office/drawing/2014/main" id="{77F5DC82-F468-45B4-A7FD-E5E905AEBF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39" r="33765" b="-7"/>
          <a:stretch/>
        </p:blipFill>
        <p:spPr bwMode="auto">
          <a:xfrm>
            <a:off x="3479800" y="2489200"/>
            <a:ext cx="2565400" cy="3670300"/>
          </a:xfrm>
          <a:prstGeom prst="rect">
            <a:avLst/>
          </a:prstGeom>
          <a:extLst>
            <a:ext uri="{909E8E84-426E-40DD-AFC4-6F175D3DCCD1}">
              <a14:hiddenFill xmlns:a14="http://schemas.microsoft.com/office/drawing/2010/main">
                <a:solidFill>
                  <a:srgbClr val="FFFFFF"/>
                </a:solidFill>
              </a14:hiddenFill>
            </a:ext>
          </a:extLst>
        </p:spPr>
      </p:pic>
      <p:pic>
        <p:nvPicPr>
          <p:cNvPr id="6" name="Picture 10" descr="Valmodule Transfers oef 9 lopen met rollator - YouTube">
            <a:extLst>
              <a:ext uri="{FF2B5EF4-FFF2-40B4-BE49-F238E27FC236}">
                <a16:creationId xmlns:a16="http://schemas.microsoft.com/office/drawing/2014/main" id="{94A58BED-44C5-4AF6-83F4-E4EFC7B4C1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921" r="23365" b="-1"/>
          <a:stretch/>
        </p:blipFill>
        <p:spPr bwMode="auto">
          <a:xfrm>
            <a:off x="6121400" y="2489200"/>
            <a:ext cx="2565400" cy="3670300"/>
          </a:xfrm>
          <a:prstGeom prst="rect">
            <a:avLst/>
          </a:prstGeom>
          <a:extLst>
            <a:ext uri="{909E8E84-426E-40DD-AFC4-6F175D3DCCD1}">
              <a14:hiddenFill xmlns:a14="http://schemas.microsoft.com/office/drawing/2010/main">
                <a:solidFill>
                  <a:srgbClr val="FFFFFF"/>
                </a:solidFill>
              </a14:hiddenFill>
            </a:ext>
          </a:extLst>
        </p:spPr>
      </p:pic>
      <p:pic>
        <p:nvPicPr>
          <p:cNvPr id="7" name="Picture 6" descr="Loopadvies Krukken – SEH Zorg">
            <a:extLst>
              <a:ext uri="{FF2B5EF4-FFF2-40B4-BE49-F238E27FC236}">
                <a16:creationId xmlns:a16="http://schemas.microsoft.com/office/drawing/2014/main" id="{48DB1399-C9F1-46C7-8292-C1A152A291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478" r="9395" b="-1"/>
          <a:stretch/>
        </p:blipFill>
        <p:spPr bwMode="auto">
          <a:xfrm>
            <a:off x="8763000" y="2489200"/>
            <a:ext cx="2565400" cy="3670300"/>
          </a:xfrm>
          <a:prstGeom prst="rect">
            <a:avLst/>
          </a:prstGeom>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AF5FBB9-AF42-42E1-9009-E74F3DC6AD52}"/>
              </a:ext>
            </a:extLst>
          </p:cNvPr>
          <p:cNvSpPr>
            <a:spLocks noGrp="1"/>
          </p:cNvSpPr>
          <p:nvPr>
            <p:ph type="title"/>
          </p:nvPr>
        </p:nvSpPr>
        <p:spPr>
          <a:xfrm>
            <a:off x="838200" y="365125"/>
            <a:ext cx="10515600" cy="1325563"/>
          </a:xfrm>
        </p:spPr>
        <p:txBody>
          <a:bodyPr>
            <a:normAutofit/>
          </a:bodyPr>
          <a:lstStyle/>
          <a:p>
            <a:r>
              <a:rPr lang="nl-NL">
                <a:solidFill>
                  <a:schemeClr val="bg1"/>
                </a:solidFill>
              </a:rPr>
              <a:t>Ervaren van verschillende beperkingen in rol van begeleider en cliënt</a:t>
            </a:r>
          </a:p>
        </p:txBody>
      </p:sp>
    </p:spTree>
    <p:extLst>
      <p:ext uri="{BB962C8B-B14F-4D97-AF65-F5344CB8AC3E}">
        <p14:creationId xmlns:p14="http://schemas.microsoft.com/office/powerpoint/2010/main" val="283050036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5F7A851-199C-47F9-9DC4-DE5BE6972A00}"/>
              </a:ext>
            </a:extLst>
          </p:cNvPr>
          <p:cNvSpPr>
            <a:spLocks noGrp="1"/>
          </p:cNvSpPr>
          <p:nvPr>
            <p:ph type="title"/>
          </p:nvPr>
        </p:nvSpPr>
        <p:spPr>
          <a:xfrm>
            <a:off x="838200" y="365760"/>
            <a:ext cx="10515600" cy="1325563"/>
          </a:xfrm>
        </p:spPr>
        <p:txBody>
          <a:bodyPr>
            <a:normAutofit/>
          </a:bodyPr>
          <a:lstStyle/>
          <a:p>
            <a:r>
              <a:rPr lang="nl-NL">
                <a:solidFill>
                  <a:schemeClr val="bg1"/>
                </a:solidFill>
              </a:rPr>
              <a:t>Reflectie &amp; afsluiting</a:t>
            </a:r>
          </a:p>
        </p:txBody>
      </p:sp>
      <p:sp>
        <p:nvSpPr>
          <p:cNvPr id="3" name="Tijdelijke aanduiding voor inhoud 2">
            <a:extLst>
              <a:ext uri="{FF2B5EF4-FFF2-40B4-BE49-F238E27FC236}">
                <a16:creationId xmlns:a16="http://schemas.microsoft.com/office/drawing/2014/main" id="{48469CD2-6A4F-4D24-9FC2-8129EA7F67E2}"/>
              </a:ext>
            </a:extLst>
          </p:cNvPr>
          <p:cNvSpPr>
            <a:spLocks noGrp="1"/>
          </p:cNvSpPr>
          <p:nvPr>
            <p:ph idx="1"/>
          </p:nvPr>
        </p:nvSpPr>
        <p:spPr>
          <a:xfrm>
            <a:off x="841248" y="2276857"/>
            <a:ext cx="5015484" cy="3900106"/>
          </a:xfrm>
        </p:spPr>
        <p:txBody>
          <a:bodyPr anchor="ctr">
            <a:noAutofit/>
          </a:bodyPr>
          <a:lstStyle/>
          <a:p>
            <a:pPr marL="0" indent="0">
              <a:spcBef>
                <a:spcPts val="0"/>
              </a:spcBef>
              <a:buNone/>
            </a:pPr>
            <a:r>
              <a:rPr lang="nl-NL" sz="1700" dirty="0"/>
              <a:t>Beantwoord onderstaande reflectievragen uitgebreid en voor jezelf:</a:t>
            </a:r>
          </a:p>
          <a:p>
            <a:pPr marL="514350" indent="-514350">
              <a:spcBef>
                <a:spcPts val="0"/>
              </a:spcBef>
              <a:buFont typeface="+mj-lt"/>
              <a:buAutoNum type="arabicPeriod"/>
            </a:pPr>
            <a:r>
              <a:rPr lang="nl-NL" sz="1700" dirty="0"/>
              <a:t>Hoe heb jij de verschillende beperkingen ervaren in de rol van cliënt?</a:t>
            </a:r>
          </a:p>
          <a:p>
            <a:pPr marL="971550" lvl="1" indent="-514350">
              <a:spcBef>
                <a:spcPts val="0"/>
              </a:spcBef>
              <a:buFont typeface="+mj-lt"/>
              <a:buAutoNum type="arabicPeriod"/>
            </a:pPr>
            <a:r>
              <a:rPr lang="nl-NL" sz="1700" dirty="0"/>
              <a:t>Wat vond je fysiek lastig? Leg uit waarom.</a:t>
            </a:r>
          </a:p>
          <a:p>
            <a:pPr marL="971550" lvl="1" indent="-514350">
              <a:spcBef>
                <a:spcPts val="0"/>
              </a:spcBef>
              <a:buFont typeface="+mj-lt"/>
              <a:buAutoNum type="arabicPeriod"/>
            </a:pPr>
            <a:r>
              <a:rPr lang="nl-NL" sz="1700" dirty="0"/>
              <a:t>Wat vond je sociaal-emotioneel lastig? Leg uit waarom.</a:t>
            </a:r>
          </a:p>
          <a:p>
            <a:pPr marL="514350" indent="-514350">
              <a:spcBef>
                <a:spcPts val="0"/>
              </a:spcBef>
              <a:buFont typeface="+mj-lt"/>
              <a:buAutoNum type="arabicPeriod"/>
            </a:pPr>
            <a:r>
              <a:rPr lang="nl-NL" sz="1700" dirty="0"/>
              <a:t>Hoe heb jij de begeleiding van cliënten met de verschillende beperkingen ervaren?</a:t>
            </a:r>
          </a:p>
          <a:p>
            <a:pPr marL="971550" lvl="1" indent="-514350">
              <a:spcBef>
                <a:spcPts val="0"/>
              </a:spcBef>
              <a:buFont typeface="+mj-lt"/>
              <a:buAutoNum type="arabicPeriod"/>
            </a:pPr>
            <a:r>
              <a:rPr lang="nl-NL" sz="1700" dirty="0"/>
              <a:t>Wat vond je fysiek lastig? Leg uit waarom.</a:t>
            </a:r>
          </a:p>
          <a:p>
            <a:pPr marL="971550" lvl="1" indent="-514350">
              <a:spcBef>
                <a:spcPts val="0"/>
              </a:spcBef>
              <a:buFont typeface="+mj-lt"/>
              <a:buAutoNum type="arabicPeriod"/>
            </a:pPr>
            <a:r>
              <a:rPr lang="nl-NL" sz="1700" dirty="0"/>
              <a:t>Wat vond je sociaal-emotioneel lastig? Leg uit waarom.</a:t>
            </a:r>
          </a:p>
          <a:p>
            <a:pPr marL="514350" indent="-514350">
              <a:spcBef>
                <a:spcPts val="0"/>
              </a:spcBef>
              <a:buFont typeface="+mj-lt"/>
              <a:buAutoNum type="arabicPeriod"/>
            </a:pPr>
            <a:r>
              <a:rPr lang="nl-NL" sz="1700" dirty="0"/>
              <a:t>Benoem minimaal twee dingen die je hebt geleerd tijdens de workshop, 1 praktisch ding en 1 ding over je houding als begeleider.</a:t>
            </a:r>
          </a:p>
        </p:txBody>
      </p:sp>
      <p:pic>
        <p:nvPicPr>
          <p:cNvPr id="10242" name="Picture 2" descr="Reflectie in portfolio – IT">
            <a:extLst>
              <a:ext uri="{FF2B5EF4-FFF2-40B4-BE49-F238E27FC236}">
                <a16:creationId xmlns:a16="http://schemas.microsoft.com/office/drawing/2014/main" id="{87A783DC-85A1-49E9-8EF0-B39B870A30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4956" r="-3190" b="7108"/>
          <a:stretch/>
        </p:blipFill>
        <p:spPr bwMode="auto">
          <a:xfrm>
            <a:off x="6335270" y="2276857"/>
            <a:ext cx="5015484" cy="390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47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94" y="364885"/>
            <a:ext cx="6025896"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930577-9787-4684-A4EC-544519E42315}"/>
              </a:ext>
            </a:extLst>
          </p:cNvPr>
          <p:cNvSpPr>
            <a:spLocks noGrp="1"/>
          </p:cNvSpPr>
          <p:nvPr>
            <p:ph type="title"/>
          </p:nvPr>
        </p:nvSpPr>
        <p:spPr>
          <a:xfrm>
            <a:off x="950976" y="700186"/>
            <a:ext cx="5374494" cy="1188720"/>
          </a:xfrm>
        </p:spPr>
        <p:txBody>
          <a:bodyPr anchor="ctr">
            <a:normAutofit/>
          </a:bodyPr>
          <a:lstStyle/>
          <a:p>
            <a:r>
              <a:rPr lang="nl-NL" sz="3700">
                <a:solidFill>
                  <a:schemeClr val="bg1"/>
                </a:solidFill>
              </a:rPr>
              <a:t>Inhoud van de workshop</a:t>
            </a:r>
          </a:p>
        </p:txBody>
      </p:sp>
      <p:sp>
        <p:nvSpPr>
          <p:cNvPr id="3" name="Tijdelijke aanduiding voor inhoud 2">
            <a:extLst>
              <a:ext uri="{FF2B5EF4-FFF2-40B4-BE49-F238E27FC236}">
                <a16:creationId xmlns:a16="http://schemas.microsoft.com/office/drawing/2014/main" id="{4042814D-A817-4F47-B66D-CCF1740DBC4B}"/>
              </a:ext>
            </a:extLst>
          </p:cNvPr>
          <p:cNvSpPr>
            <a:spLocks noGrp="1"/>
          </p:cNvSpPr>
          <p:nvPr>
            <p:ph idx="1"/>
          </p:nvPr>
        </p:nvSpPr>
        <p:spPr>
          <a:xfrm>
            <a:off x="950976" y="2066544"/>
            <a:ext cx="5374494" cy="3788346"/>
          </a:xfrm>
        </p:spPr>
        <p:txBody>
          <a:bodyPr>
            <a:normAutofit lnSpcReduction="10000"/>
          </a:bodyPr>
          <a:lstStyle/>
          <a:p>
            <a:r>
              <a:rPr lang="nl-NL" sz="2200" dirty="0">
                <a:solidFill>
                  <a:schemeClr val="bg1"/>
                </a:solidFill>
              </a:rPr>
              <a:t>Doelstellingen van de workshop</a:t>
            </a:r>
          </a:p>
          <a:p>
            <a:r>
              <a:rPr lang="nl-NL" sz="2200" dirty="0">
                <a:solidFill>
                  <a:schemeClr val="bg1"/>
                </a:solidFill>
              </a:rPr>
              <a:t>Waar denk je aan bij..?</a:t>
            </a:r>
          </a:p>
          <a:p>
            <a:r>
              <a:rPr lang="nl-NL" sz="2200" dirty="0">
                <a:solidFill>
                  <a:schemeClr val="bg1"/>
                </a:solidFill>
              </a:rPr>
              <a:t>Tips voor het begeleiden van een cliënt met een visuele beperking</a:t>
            </a:r>
          </a:p>
          <a:p>
            <a:r>
              <a:rPr lang="nl-NL" sz="2200" dirty="0">
                <a:solidFill>
                  <a:schemeClr val="bg1"/>
                </a:solidFill>
              </a:rPr>
              <a:t>Waar denk je aan bij..?</a:t>
            </a:r>
          </a:p>
          <a:p>
            <a:r>
              <a:rPr lang="nl-NL" sz="2200" dirty="0">
                <a:solidFill>
                  <a:schemeClr val="bg1"/>
                </a:solidFill>
              </a:rPr>
              <a:t>Tips voor het begeleiden van een cliënt in een rolstoel</a:t>
            </a:r>
          </a:p>
          <a:p>
            <a:r>
              <a:rPr lang="nl-NL" sz="2200" dirty="0">
                <a:solidFill>
                  <a:schemeClr val="bg1"/>
                </a:solidFill>
              </a:rPr>
              <a:t>Ervaren van verschillende beperkingen in rol van begeleider en cliënt</a:t>
            </a:r>
          </a:p>
          <a:p>
            <a:r>
              <a:rPr lang="nl-NL" sz="2200" dirty="0">
                <a:solidFill>
                  <a:schemeClr val="bg1"/>
                </a:solidFill>
              </a:rPr>
              <a:t>Reflectie &amp; afsluiting</a:t>
            </a:r>
          </a:p>
          <a:p>
            <a:endParaRPr lang="nl-NL" sz="2200" dirty="0">
              <a:solidFill>
                <a:schemeClr val="bg1"/>
              </a:solidFill>
            </a:endParaRPr>
          </a:p>
        </p:txBody>
      </p:sp>
      <p:pic>
        <p:nvPicPr>
          <p:cNvPr id="4" name="Picture 2" descr="Loes en Erik op Wereldreis: Cambodja ervaren">
            <a:extLst>
              <a:ext uri="{FF2B5EF4-FFF2-40B4-BE49-F238E27FC236}">
                <a16:creationId xmlns:a16="http://schemas.microsoft.com/office/drawing/2014/main" id="{DDF51AE1-68B5-4EA4-891E-981AB2FD82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34181" y="365760"/>
            <a:ext cx="4056610" cy="2788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elly-van-berkel-doen-ervaren-effect - Nelly van Berkel">
            <a:extLst>
              <a:ext uri="{FF2B5EF4-FFF2-40B4-BE49-F238E27FC236}">
                <a16:creationId xmlns:a16="http://schemas.microsoft.com/office/drawing/2014/main" id="{E7473579-D0DB-4B15-A555-8EAE20BBE8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73407" y="3368894"/>
            <a:ext cx="4178157" cy="278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70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CF87A6D-B17C-4248-A956-97F357A41492}"/>
              </a:ext>
            </a:extLst>
          </p:cNvPr>
          <p:cNvSpPr>
            <a:spLocks noGrp="1"/>
          </p:cNvSpPr>
          <p:nvPr>
            <p:ph type="title"/>
          </p:nvPr>
        </p:nvSpPr>
        <p:spPr>
          <a:xfrm>
            <a:off x="838200" y="585216"/>
            <a:ext cx="10515600" cy="1325563"/>
          </a:xfrm>
        </p:spPr>
        <p:txBody>
          <a:bodyPr>
            <a:normAutofit/>
          </a:bodyPr>
          <a:lstStyle/>
          <a:p>
            <a:r>
              <a:rPr lang="nl-NL">
                <a:solidFill>
                  <a:schemeClr val="bg1"/>
                </a:solidFill>
              </a:rPr>
              <a:t>Doelstellingen van de workshop</a:t>
            </a:r>
          </a:p>
        </p:txBody>
      </p:sp>
      <p:pic>
        <p:nvPicPr>
          <p:cNvPr id="2056" name="Picture 8" descr="Verlies jij wel eens het overzicht bij het halen van je doelen? - Bannink  Coaching &amp; Consultancy">
            <a:extLst>
              <a:ext uri="{FF2B5EF4-FFF2-40B4-BE49-F238E27FC236}">
                <a16:creationId xmlns:a16="http://schemas.microsoft.com/office/drawing/2014/main" id="{BAA2D57A-4FD9-4D11-95C9-AEE85E946C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47" r="4879" b="1"/>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D1653DF1-AD65-43CD-BA19-7B71C62E2145}"/>
              </a:ext>
            </a:extLst>
          </p:cNvPr>
          <p:cNvSpPr>
            <a:spLocks noGrp="1"/>
          </p:cNvSpPr>
          <p:nvPr>
            <p:ph idx="1"/>
          </p:nvPr>
        </p:nvSpPr>
        <p:spPr>
          <a:xfrm>
            <a:off x="7229475" y="2516777"/>
            <a:ext cx="4419980" cy="3660185"/>
          </a:xfrm>
        </p:spPr>
        <p:txBody>
          <a:bodyPr anchor="ctr">
            <a:noAutofit/>
          </a:bodyPr>
          <a:lstStyle/>
          <a:p>
            <a:pPr marL="0" indent="0">
              <a:spcBef>
                <a:spcPts val="0"/>
              </a:spcBef>
              <a:buNone/>
            </a:pPr>
            <a:r>
              <a:rPr lang="nl-NL" sz="1800" b="1" dirty="0"/>
              <a:t>Ervaren als cliënt</a:t>
            </a:r>
          </a:p>
          <a:p>
            <a:pPr>
              <a:spcBef>
                <a:spcPts val="0"/>
              </a:spcBef>
            </a:pPr>
            <a:r>
              <a:rPr lang="nl-NL" sz="1800" dirty="0"/>
              <a:t>De studenten ervaren een visuele beperking tijdens een wandeling.</a:t>
            </a:r>
          </a:p>
          <a:p>
            <a:pPr>
              <a:spcBef>
                <a:spcPts val="0"/>
              </a:spcBef>
            </a:pPr>
            <a:r>
              <a:rPr lang="nl-NL" sz="1800" dirty="0"/>
              <a:t>De studenten ervaren moeilijkheden in het lopen middels krukken en een rollator.</a:t>
            </a:r>
          </a:p>
          <a:p>
            <a:pPr>
              <a:spcBef>
                <a:spcPts val="0"/>
              </a:spcBef>
            </a:pPr>
            <a:r>
              <a:rPr lang="nl-NL" sz="1800" dirty="0"/>
              <a:t>De studenten ervaren hoe het is om voortgeduwd te worden in een rolstoel.</a:t>
            </a:r>
          </a:p>
          <a:p>
            <a:pPr>
              <a:spcBef>
                <a:spcPts val="0"/>
              </a:spcBef>
            </a:pPr>
            <a:endParaRPr lang="nl-NL" sz="1800" dirty="0"/>
          </a:p>
          <a:p>
            <a:pPr marL="0" indent="0">
              <a:spcBef>
                <a:spcPts val="0"/>
              </a:spcBef>
              <a:buNone/>
            </a:pPr>
            <a:r>
              <a:rPr lang="nl-NL" sz="1800" b="1" dirty="0"/>
              <a:t>Ervaren als begeleider</a:t>
            </a:r>
          </a:p>
          <a:p>
            <a:pPr>
              <a:spcBef>
                <a:spcPts val="0"/>
              </a:spcBef>
            </a:pPr>
            <a:r>
              <a:rPr lang="nl-NL" sz="1800" dirty="0"/>
              <a:t>De studenten brengen de tips voor het begeleiden van een cliënt met een visuele beperking in de praktijk tijdens een wandeling.</a:t>
            </a:r>
          </a:p>
          <a:p>
            <a:pPr>
              <a:spcBef>
                <a:spcPts val="0"/>
              </a:spcBef>
            </a:pPr>
            <a:r>
              <a:rPr lang="nl-NL" sz="1800" dirty="0"/>
              <a:t>De studenten brengen de tips voor het begeleiden van een cliënt in een rolstoel in de praktijk tijdens een wandeling.</a:t>
            </a:r>
          </a:p>
        </p:txBody>
      </p:sp>
    </p:spTree>
    <p:extLst>
      <p:ext uri="{BB962C8B-B14F-4D97-AF65-F5344CB8AC3E}">
        <p14:creationId xmlns:p14="http://schemas.microsoft.com/office/powerpoint/2010/main" val="216350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9FDF718-8317-494A-B65C-9606A5346C73}"/>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a:solidFill>
                  <a:srgbClr val="FFFFFF"/>
                </a:solidFill>
              </a:rPr>
              <a:t>Waar denk je aan bij..?</a:t>
            </a:r>
          </a:p>
        </p:txBody>
      </p:sp>
      <p:pic>
        <p:nvPicPr>
          <p:cNvPr id="4098" name="Picture 2" descr="Pictogram Visuele beperking (bord)">
            <a:extLst>
              <a:ext uri="{FF2B5EF4-FFF2-40B4-BE49-F238E27FC236}">
                <a16:creationId xmlns:a16="http://schemas.microsoft.com/office/drawing/2014/main" id="{04C8324D-A819-4105-A3A3-379E86E265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4"/>
          <a:stretch/>
        </p:blipFill>
        <p:spPr bwMode="auto">
          <a:xfrm>
            <a:off x="6096000" y="640080"/>
            <a:ext cx="5459470" cy="557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54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19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E2AE365-91CA-4761-92D7-59FFF546D3BE}"/>
              </a:ext>
            </a:extLst>
          </p:cNvPr>
          <p:cNvSpPr>
            <a:spLocks noGrp="1"/>
          </p:cNvSpPr>
          <p:nvPr>
            <p:ph type="title"/>
          </p:nvPr>
        </p:nvSpPr>
        <p:spPr>
          <a:xfrm>
            <a:off x="838200" y="365760"/>
            <a:ext cx="10515600" cy="1325563"/>
          </a:xfrm>
        </p:spPr>
        <p:txBody>
          <a:bodyPr>
            <a:normAutofit/>
          </a:bodyPr>
          <a:lstStyle/>
          <a:p>
            <a:r>
              <a:rPr lang="nl-NL">
                <a:solidFill>
                  <a:schemeClr val="bg1"/>
                </a:solidFill>
              </a:rPr>
              <a:t>Tips voor het begeleiden van een cliënt met een visuele beperking</a:t>
            </a:r>
          </a:p>
        </p:txBody>
      </p:sp>
      <p:sp>
        <p:nvSpPr>
          <p:cNvPr id="3" name="Tijdelijke aanduiding voor inhoud 2">
            <a:extLst>
              <a:ext uri="{FF2B5EF4-FFF2-40B4-BE49-F238E27FC236}">
                <a16:creationId xmlns:a16="http://schemas.microsoft.com/office/drawing/2014/main" id="{2614845B-D686-4B7C-9000-12CEC488B60A}"/>
              </a:ext>
            </a:extLst>
          </p:cNvPr>
          <p:cNvSpPr>
            <a:spLocks noGrp="1"/>
          </p:cNvSpPr>
          <p:nvPr>
            <p:ph idx="1"/>
          </p:nvPr>
        </p:nvSpPr>
        <p:spPr>
          <a:xfrm>
            <a:off x="6338316" y="2284237"/>
            <a:ext cx="5015484" cy="3900106"/>
          </a:xfrm>
        </p:spPr>
        <p:txBody>
          <a:bodyPr anchor="ctr">
            <a:noAutofit/>
          </a:bodyPr>
          <a:lstStyle/>
          <a:p>
            <a:pPr>
              <a:spcBef>
                <a:spcPts val="0"/>
              </a:spcBef>
            </a:pPr>
            <a:r>
              <a:rPr lang="nl-NL" sz="1800" dirty="0"/>
              <a:t>Wees jezelf en vraag hoe je de ander het beste kunt helpen; neem niet onnodig iets over van de ander.</a:t>
            </a:r>
          </a:p>
          <a:p>
            <a:pPr>
              <a:spcBef>
                <a:spcPts val="0"/>
              </a:spcBef>
            </a:pPr>
            <a:r>
              <a:rPr lang="nl-NL" sz="1800" dirty="0"/>
              <a:t>Begroet iemand door de arm aan te raken en de naam te noemen. Benoem ook je eigen naam.</a:t>
            </a:r>
          </a:p>
          <a:p>
            <a:pPr>
              <a:spcBef>
                <a:spcPts val="0"/>
              </a:spcBef>
            </a:pPr>
            <a:r>
              <a:rPr lang="nl-NL" sz="1800" dirty="0"/>
              <a:t>Benoem als je de ruimte binnenkomt of weggaat.</a:t>
            </a:r>
          </a:p>
          <a:p>
            <a:pPr>
              <a:spcBef>
                <a:spcPts val="0"/>
              </a:spcBef>
            </a:pPr>
            <a:r>
              <a:rPr lang="nl-NL" sz="1800" dirty="0"/>
              <a:t>Tijdens het wandeling kun je je arm aanbieden zodat de cliënt kan inhaken. Sommige cliënten leggen liever een hand op je schouder. Neem iemand niet zelf bij de hand.</a:t>
            </a:r>
          </a:p>
          <a:p>
            <a:pPr>
              <a:spcBef>
                <a:spcPts val="0"/>
              </a:spcBef>
            </a:pPr>
            <a:r>
              <a:rPr lang="nl-NL" sz="1800" dirty="0"/>
              <a:t>Geef concrete aanwijzingen/referentiepunten: links, rechts, na de stoplichten rechtsaf.</a:t>
            </a:r>
          </a:p>
          <a:p>
            <a:pPr>
              <a:spcBef>
                <a:spcPts val="0"/>
              </a:spcBef>
            </a:pPr>
            <a:r>
              <a:rPr lang="nl-NL" sz="1800" dirty="0"/>
              <a:t>Binnenshuis ligt alles op een vaste plek; laat dit zo en schuif stoelen volledig aan. </a:t>
            </a:r>
          </a:p>
          <a:p>
            <a:pPr>
              <a:spcBef>
                <a:spcPts val="0"/>
              </a:spcBef>
            </a:pPr>
            <a:r>
              <a:rPr lang="nl-NL" sz="1800" dirty="0"/>
              <a:t>Laat deuren of helemaal dicht of helemaal open.</a:t>
            </a:r>
          </a:p>
        </p:txBody>
      </p:sp>
      <p:pic>
        <p:nvPicPr>
          <p:cNvPr id="5122" name="Picture 2" descr="Ondersteuning en begeleiding verkrijgen | Eerste contact | Dienstverlening  en hulpmiddelen | Brailleliga">
            <a:extLst>
              <a:ext uri="{FF2B5EF4-FFF2-40B4-BE49-F238E27FC236}">
                <a16:creationId xmlns:a16="http://schemas.microsoft.com/office/drawing/2014/main" id="{3D1533BB-7461-4F06-BD2C-EEEF49010A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48" r="8134"/>
          <a:stretch/>
        </p:blipFill>
        <p:spPr bwMode="auto">
          <a:xfrm>
            <a:off x="838200" y="2276856"/>
            <a:ext cx="5015484" cy="390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381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46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440D371-4AFC-4D35-A362-8E576B5CF063}"/>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a:solidFill>
                  <a:srgbClr val="FFFFFF"/>
                </a:solidFill>
              </a:rPr>
              <a:t>Waar denk je aan bij..?</a:t>
            </a:r>
          </a:p>
        </p:txBody>
      </p:sp>
      <p:pic>
        <p:nvPicPr>
          <p:cNvPr id="6146" name="Picture 2" descr="De O4-rolstoel | Rolstoelen op maat - O4 Wheelchairs">
            <a:extLst>
              <a:ext uri="{FF2B5EF4-FFF2-40B4-BE49-F238E27FC236}">
                <a16:creationId xmlns:a16="http://schemas.microsoft.com/office/drawing/2014/main" id="{ED2410EF-1339-4800-8D27-F68898F31A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4931"/>
          <a:stretch/>
        </p:blipFill>
        <p:spPr bwMode="auto">
          <a:xfrm>
            <a:off x="6096000" y="640080"/>
            <a:ext cx="5459470" cy="557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87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77FD5C-A61E-4D41-BF4A-72C604B50DD3}"/>
              </a:ext>
            </a:extLst>
          </p:cNvPr>
          <p:cNvSpPr>
            <a:spLocks noGrp="1"/>
          </p:cNvSpPr>
          <p:nvPr>
            <p:ph type="title"/>
          </p:nvPr>
        </p:nvSpPr>
        <p:spPr>
          <a:xfrm>
            <a:off x="838200" y="365760"/>
            <a:ext cx="10515600" cy="1325563"/>
          </a:xfrm>
        </p:spPr>
        <p:txBody>
          <a:bodyPr>
            <a:normAutofit/>
          </a:bodyPr>
          <a:lstStyle/>
          <a:p>
            <a:r>
              <a:rPr lang="nl-NL" dirty="0">
                <a:solidFill>
                  <a:schemeClr val="bg1"/>
                </a:solidFill>
              </a:rPr>
              <a:t>Tips voor het begeleiden van een cliënt in een rolstoel – algemeen </a:t>
            </a:r>
          </a:p>
        </p:txBody>
      </p:sp>
      <p:sp>
        <p:nvSpPr>
          <p:cNvPr id="3" name="Tijdelijke aanduiding voor inhoud 2">
            <a:extLst>
              <a:ext uri="{FF2B5EF4-FFF2-40B4-BE49-F238E27FC236}">
                <a16:creationId xmlns:a16="http://schemas.microsoft.com/office/drawing/2014/main" id="{19864658-5E8B-4A2E-B95F-1248BC91130A}"/>
              </a:ext>
            </a:extLst>
          </p:cNvPr>
          <p:cNvSpPr>
            <a:spLocks noGrp="1"/>
          </p:cNvSpPr>
          <p:nvPr>
            <p:ph idx="1"/>
          </p:nvPr>
        </p:nvSpPr>
        <p:spPr>
          <a:xfrm>
            <a:off x="6338318" y="2276856"/>
            <a:ext cx="5015484" cy="3900106"/>
          </a:xfrm>
        </p:spPr>
        <p:txBody>
          <a:bodyPr anchor="ctr">
            <a:normAutofit/>
          </a:bodyPr>
          <a:lstStyle/>
          <a:p>
            <a:r>
              <a:rPr lang="nl-NL" sz="2200" dirty="0"/>
              <a:t>Communiceer tijdig met je cliënt als er een obstakel aankomt. Zeg wat je doet en overleg.</a:t>
            </a:r>
          </a:p>
          <a:p>
            <a:r>
              <a:rPr lang="nl-NL" sz="2200" dirty="0"/>
              <a:t>Als je praat met de cliënt, ga dan op ooghoogte zitten.</a:t>
            </a:r>
          </a:p>
          <a:p>
            <a:r>
              <a:rPr lang="nl-NL" sz="2200" dirty="0"/>
              <a:t>Laat de cliënt zoveel mogelijk zelf doen en neem niets onnodig over.</a:t>
            </a:r>
          </a:p>
        </p:txBody>
      </p:sp>
      <p:pic>
        <p:nvPicPr>
          <p:cNvPr id="7170" name="Picture 2" descr="rolstoel duwen - Rijswijk.TV">
            <a:extLst>
              <a:ext uri="{FF2B5EF4-FFF2-40B4-BE49-F238E27FC236}">
                <a16:creationId xmlns:a16="http://schemas.microsoft.com/office/drawing/2014/main" id="{26DD983D-F093-486B-B99F-CC06AE22E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6" r="6678" b="2"/>
          <a:stretch/>
        </p:blipFill>
        <p:spPr bwMode="auto">
          <a:xfrm>
            <a:off x="838200" y="2276856"/>
            <a:ext cx="5015484" cy="390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2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F3882A-0AF2-4040-9F30-C0BFD9CF004D}"/>
              </a:ext>
            </a:extLst>
          </p:cNvPr>
          <p:cNvSpPr>
            <a:spLocks noGrp="1"/>
          </p:cNvSpPr>
          <p:nvPr>
            <p:ph type="title"/>
          </p:nvPr>
        </p:nvSpPr>
        <p:spPr>
          <a:xfrm>
            <a:off x="838200" y="365760"/>
            <a:ext cx="10515600" cy="1325563"/>
          </a:xfrm>
        </p:spPr>
        <p:txBody>
          <a:bodyPr>
            <a:normAutofit/>
          </a:bodyPr>
          <a:lstStyle/>
          <a:p>
            <a:r>
              <a:rPr lang="nl-NL" dirty="0">
                <a:solidFill>
                  <a:schemeClr val="bg1"/>
                </a:solidFill>
              </a:rPr>
              <a:t>Tips voor het begeleiden van een cliënt in een rolstoel – voorbereiding </a:t>
            </a:r>
          </a:p>
        </p:txBody>
      </p:sp>
      <p:sp>
        <p:nvSpPr>
          <p:cNvPr id="3" name="Tijdelijke aanduiding voor inhoud 2">
            <a:extLst>
              <a:ext uri="{FF2B5EF4-FFF2-40B4-BE49-F238E27FC236}">
                <a16:creationId xmlns:a16="http://schemas.microsoft.com/office/drawing/2014/main" id="{D4650E75-FBE5-47EA-8750-9CDCDBBB91A6}"/>
              </a:ext>
            </a:extLst>
          </p:cNvPr>
          <p:cNvSpPr>
            <a:spLocks noGrp="1"/>
          </p:cNvSpPr>
          <p:nvPr>
            <p:ph idx="1"/>
          </p:nvPr>
        </p:nvSpPr>
        <p:spPr>
          <a:xfrm>
            <a:off x="429658" y="2276857"/>
            <a:ext cx="5427074" cy="3900106"/>
          </a:xfrm>
        </p:spPr>
        <p:txBody>
          <a:bodyPr anchor="ctr">
            <a:noAutofit/>
          </a:bodyPr>
          <a:lstStyle/>
          <a:p>
            <a:pPr>
              <a:spcBef>
                <a:spcPts val="0"/>
              </a:spcBef>
            </a:pPr>
            <a:r>
              <a:rPr lang="nl-NL" sz="1800" dirty="0"/>
              <a:t>Hoe harder de banden, hoe lichter je als begeleider duwt. </a:t>
            </a:r>
          </a:p>
          <a:p>
            <a:pPr>
              <a:spcBef>
                <a:spcPts val="0"/>
              </a:spcBef>
            </a:pPr>
            <a:r>
              <a:rPr lang="nl-NL" sz="1800" dirty="0"/>
              <a:t>Als je de handvatten kunt instellen; stel deze dan zo hoog mogelijk in. Dan loop je als begeleider rechterop. </a:t>
            </a:r>
          </a:p>
          <a:p>
            <a:pPr>
              <a:spcBef>
                <a:spcPts val="0"/>
              </a:spcBef>
            </a:pPr>
            <a:r>
              <a:rPr lang="nl-NL" sz="1800" dirty="0"/>
              <a:t>Zet de rolstoel op de parkeerrem en klap de voetsteunen weg.</a:t>
            </a:r>
          </a:p>
          <a:p>
            <a:pPr>
              <a:spcBef>
                <a:spcPts val="0"/>
              </a:spcBef>
            </a:pPr>
            <a:r>
              <a:rPr lang="nl-NL" sz="1800" dirty="0"/>
              <a:t>Laat iemand goed naar achteren gaan zitten in de rolstoel.</a:t>
            </a:r>
          </a:p>
          <a:p>
            <a:pPr>
              <a:spcBef>
                <a:spcPts val="0"/>
              </a:spcBef>
            </a:pPr>
            <a:r>
              <a:rPr lang="nl-NL" sz="1800" dirty="0"/>
              <a:t>Klap de voetsteunen terug en zet de voeten er op. De voeten mogen nooit de grond raken onder het rijden. Eventueel de voeten/onderbenen vastzetten</a:t>
            </a:r>
          </a:p>
          <a:p>
            <a:pPr>
              <a:spcBef>
                <a:spcPts val="0"/>
              </a:spcBef>
            </a:pPr>
            <a:r>
              <a:rPr lang="nl-NL" sz="1800" dirty="0"/>
              <a:t>Zorg dat de cliënt warm of koel genoeg is gekleed.</a:t>
            </a:r>
          </a:p>
          <a:p>
            <a:pPr>
              <a:spcBef>
                <a:spcPts val="0"/>
              </a:spcBef>
            </a:pPr>
            <a:r>
              <a:rPr lang="nl-NL" sz="1800" dirty="0"/>
              <a:t>Controleer of niets tussen de spaken kan komen, bijvoorbeeld kleding.</a:t>
            </a:r>
          </a:p>
          <a:p>
            <a:pPr>
              <a:spcBef>
                <a:spcPts val="0"/>
              </a:spcBef>
            </a:pPr>
            <a:r>
              <a:rPr lang="nl-NL" sz="1800" dirty="0"/>
              <a:t>Haal de rolstoel van de rem.</a:t>
            </a:r>
          </a:p>
        </p:txBody>
      </p:sp>
      <p:pic>
        <p:nvPicPr>
          <p:cNvPr id="8194" name="Picture 2" descr="Rolstoelen kopen? Groot assortiment en snelle levering - Scootplaza.nl">
            <a:extLst>
              <a:ext uri="{FF2B5EF4-FFF2-40B4-BE49-F238E27FC236}">
                <a16:creationId xmlns:a16="http://schemas.microsoft.com/office/drawing/2014/main" id="{CD1C5915-A541-45C3-A157-25016F2E1C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98" b="8441"/>
          <a:stretch/>
        </p:blipFill>
        <p:spPr bwMode="auto">
          <a:xfrm>
            <a:off x="6335270" y="2276857"/>
            <a:ext cx="5015484" cy="390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60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Rectangle 7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00A0E5-0F73-42C5-93E2-027764EB54EE}"/>
              </a:ext>
            </a:extLst>
          </p:cNvPr>
          <p:cNvSpPr>
            <a:spLocks noGrp="1"/>
          </p:cNvSpPr>
          <p:nvPr>
            <p:ph type="title"/>
          </p:nvPr>
        </p:nvSpPr>
        <p:spPr>
          <a:xfrm>
            <a:off x="838200" y="585216"/>
            <a:ext cx="10515600" cy="1325563"/>
          </a:xfrm>
        </p:spPr>
        <p:txBody>
          <a:bodyPr>
            <a:normAutofit/>
          </a:bodyPr>
          <a:lstStyle/>
          <a:p>
            <a:r>
              <a:rPr lang="nl-NL">
                <a:solidFill>
                  <a:schemeClr val="bg1"/>
                </a:solidFill>
              </a:rPr>
              <a:t>Tips voor het begeleiden van een cliënt in een rolstoel – onderweg </a:t>
            </a:r>
          </a:p>
        </p:txBody>
      </p:sp>
      <p:sp>
        <p:nvSpPr>
          <p:cNvPr id="3" name="Tijdelijke aanduiding voor inhoud 2">
            <a:extLst>
              <a:ext uri="{FF2B5EF4-FFF2-40B4-BE49-F238E27FC236}">
                <a16:creationId xmlns:a16="http://schemas.microsoft.com/office/drawing/2014/main" id="{1D2A5379-52A8-49F6-9AE0-1DDD7B8B9743}"/>
              </a:ext>
            </a:extLst>
          </p:cNvPr>
          <p:cNvSpPr>
            <a:spLocks noGrp="1"/>
          </p:cNvSpPr>
          <p:nvPr>
            <p:ph idx="1"/>
          </p:nvPr>
        </p:nvSpPr>
        <p:spPr>
          <a:xfrm>
            <a:off x="4615114" y="2247677"/>
            <a:ext cx="7019949" cy="4124260"/>
          </a:xfrm>
        </p:spPr>
        <p:txBody>
          <a:bodyPr>
            <a:noAutofit/>
          </a:bodyPr>
          <a:lstStyle/>
          <a:p>
            <a:pPr>
              <a:lnSpc>
                <a:spcPct val="100000"/>
              </a:lnSpc>
              <a:spcBef>
                <a:spcPts val="0"/>
              </a:spcBef>
            </a:pPr>
            <a:r>
              <a:rPr lang="nl-NL" sz="1500" dirty="0"/>
              <a:t>Loop dicht op de rolstoel; het duwen gaat dan lichter.</a:t>
            </a:r>
          </a:p>
          <a:p>
            <a:pPr>
              <a:lnSpc>
                <a:spcPct val="100000"/>
              </a:lnSpc>
              <a:spcBef>
                <a:spcPts val="0"/>
              </a:spcBef>
            </a:pPr>
            <a:r>
              <a:rPr lang="nl-NL" sz="1500" dirty="0"/>
              <a:t>Loop niet te snel, zeker met mensen die moeite hebben met het verwerken van veel indrukken.</a:t>
            </a:r>
          </a:p>
          <a:p>
            <a:pPr>
              <a:lnSpc>
                <a:spcPct val="100000"/>
              </a:lnSpc>
              <a:spcBef>
                <a:spcPts val="0"/>
              </a:spcBef>
            </a:pPr>
            <a:r>
              <a:rPr lang="nl-NL" sz="1500" dirty="0"/>
              <a:t>Kies routes met een zo glad mogelijke ondergrond. Vermijd grind- en zandpaden.</a:t>
            </a:r>
          </a:p>
          <a:p>
            <a:pPr>
              <a:lnSpc>
                <a:spcPct val="100000"/>
              </a:lnSpc>
              <a:spcBef>
                <a:spcPts val="0"/>
              </a:spcBef>
            </a:pPr>
            <a:r>
              <a:rPr lang="nl-NL" sz="1500" dirty="0"/>
              <a:t>Obstakels zoals drempels, stoepranden en hellingbanen vormen vaak een probleem.</a:t>
            </a:r>
          </a:p>
          <a:p>
            <a:pPr lvl="1">
              <a:lnSpc>
                <a:spcPct val="100000"/>
              </a:lnSpc>
              <a:spcBef>
                <a:spcPts val="0"/>
              </a:spcBef>
            </a:pPr>
            <a:r>
              <a:rPr lang="nl-NL" sz="1500" b="1" dirty="0"/>
              <a:t>Drempels en stoepranden op</a:t>
            </a:r>
            <a:br>
              <a:rPr lang="nl-NL" sz="1500" dirty="0"/>
            </a:br>
            <a:r>
              <a:rPr lang="nl-NL" sz="1500" dirty="0"/>
              <a:t>Zet de rolstoel recht voor het obstakel en druk met de voet op één van de steuntjes achter op de rolstoel. Laat de voorwielen rustig iets omhoog komen. Duw de achterwielen vooruit tot je de voorwielen over de drempel weer op de grond kan laten komen en rijdt over de drempel.</a:t>
            </a:r>
          </a:p>
          <a:p>
            <a:pPr lvl="1">
              <a:lnSpc>
                <a:spcPct val="100000"/>
              </a:lnSpc>
              <a:spcBef>
                <a:spcPts val="0"/>
              </a:spcBef>
            </a:pPr>
            <a:r>
              <a:rPr lang="nl-NL" sz="1500" b="1" dirty="0"/>
              <a:t>Drempels en stoepranden af</a:t>
            </a:r>
            <a:br>
              <a:rPr lang="nl-NL" sz="1500" dirty="0"/>
            </a:br>
            <a:r>
              <a:rPr lang="nl-NL" sz="1500" dirty="0"/>
              <a:t>Draai de rolstoel om en zet hem recht voor de stoep of drempel. Stap zelf van het obstakel. Laat dan rustig de achterwielen van stoep of drempel zakken. En blijf naar achteren trekken tot de voorwielen op de grond komen. Draai dan de rolstoel in de rijrichting.</a:t>
            </a:r>
          </a:p>
          <a:p>
            <a:pPr lvl="1">
              <a:lnSpc>
                <a:spcPct val="100000"/>
              </a:lnSpc>
              <a:spcBef>
                <a:spcPts val="0"/>
              </a:spcBef>
            </a:pPr>
            <a:r>
              <a:rPr lang="nl-NL" sz="1500" b="1" dirty="0"/>
              <a:t>Hellingbanen op en af</a:t>
            </a:r>
            <a:br>
              <a:rPr lang="nl-NL" sz="1500" dirty="0"/>
            </a:br>
            <a:r>
              <a:rPr lang="nl-NL" sz="1500" dirty="0"/>
              <a:t>Ga zo recht mogelijk een hellingbaan op en af. Als u een hellingbaan afgaat, doe dit dan achterwaarts.</a:t>
            </a:r>
          </a:p>
          <a:p>
            <a:pPr>
              <a:lnSpc>
                <a:spcPct val="100000"/>
              </a:lnSpc>
              <a:spcBef>
                <a:spcPts val="0"/>
              </a:spcBef>
            </a:pPr>
            <a:r>
              <a:rPr lang="nl-NL" sz="1500" dirty="0"/>
              <a:t>Zet de rolstoel op de rem als u stil blijft staan of als uw medereiziger uitstapt.</a:t>
            </a:r>
          </a:p>
        </p:txBody>
      </p:sp>
      <p:pic>
        <p:nvPicPr>
          <p:cNvPr id="9218" name="Picture 2" descr="Rolstoel; opritjes, bochten, stoepen. - S@men Beter Thuis">
            <a:extLst>
              <a:ext uri="{FF2B5EF4-FFF2-40B4-BE49-F238E27FC236}">
                <a16:creationId xmlns:a16="http://schemas.microsoft.com/office/drawing/2014/main" id="{DC6CB690-669B-4C83-872E-E5C2B54755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97" r="20122" b="-3"/>
          <a:stretch/>
        </p:blipFill>
        <p:spPr bwMode="auto">
          <a:xfrm>
            <a:off x="548639" y="2637963"/>
            <a:ext cx="3963546" cy="289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3511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angepast 1">
      <a:majorFont>
        <a:latin typeface="Britannic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A63120C3357543A47FF8E0C686C1C3" ma:contentTypeVersion="10" ma:contentTypeDescription="Een nieuw document maken." ma:contentTypeScope="" ma:versionID="4f84a1cb7775f063db61b8786f135300">
  <xsd:schema xmlns:xsd="http://www.w3.org/2001/XMLSchema" xmlns:xs="http://www.w3.org/2001/XMLSchema" xmlns:p="http://schemas.microsoft.com/office/2006/metadata/properties" xmlns:ns3="831c110e-a38a-4c65-94ab-b203ff234b8f" xmlns:ns4="027e6295-8a44-42d6-b176-8f4689283aea" targetNamespace="http://schemas.microsoft.com/office/2006/metadata/properties" ma:root="true" ma:fieldsID="3caf21519d7a1033bed5a2ed15406249" ns3:_="" ns4:_="">
    <xsd:import namespace="831c110e-a38a-4c65-94ab-b203ff234b8f"/>
    <xsd:import namespace="027e6295-8a44-42d6-b176-8f4689283ae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1c110e-a38a-4c65-94ab-b203ff234b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7e6295-8a44-42d6-b176-8f4689283aea"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846B80-8831-4E97-8B39-92894227E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1c110e-a38a-4c65-94ab-b203ff234b8f"/>
    <ds:schemaRef ds:uri="027e6295-8a44-42d6-b176-8f4689283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5B88DD-A944-4C47-8311-98BAD27FE634}">
  <ds:schemaRefs>
    <ds:schemaRef ds:uri="http://schemas.microsoft.com/sharepoint/v3/contenttype/forms"/>
  </ds:schemaRefs>
</ds:datastoreItem>
</file>

<file path=customXml/itemProps3.xml><?xml version="1.0" encoding="utf-8"?>
<ds:datastoreItem xmlns:ds="http://schemas.openxmlformats.org/officeDocument/2006/customXml" ds:itemID="{1F6B5571-8389-414F-A7AC-CCB2F30E238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TotalTime>
  <Words>886</Words>
  <Application>Microsoft Office PowerPoint</Application>
  <PresentationFormat>Breedbeeld</PresentationFormat>
  <Paragraphs>70</Paragraphs>
  <Slides>11</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Britannic Bold</vt:lpstr>
      <vt:lpstr>Calibri</vt:lpstr>
      <vt:lpstr>Kantoorthema</vt:lpstr>
      <vt:lpstr>ADL-workshop Ondersteuning/problematieken bij wandelen</vt:lpstr>
      <vt:lpstr>Inhoud van de workshop</vt:lpstr>
      <vt:lpstr>Doelstellingen van de workshop</vt:lpstr>
      <vt:lpstr>Waar denk je aan bij..?</vt:lpstr>
      <vt:lpstr>Tips voor het begeleiden van een cliënt met een visuele beperking</vt:lpstr>
      <vt:lpstr>Waar denk je aan bij..?</vt:lpstr>
      <vt:lpstr>Tips voor het begeleiden van een cliënt in een rolstoel – algemeen </vt:lpstr>
      <vt:lpstr>Tips voor het begeleiden van een cliënt in een rolstoel – voorbereiding </vt:lpstr>
      <vt:lpstr>Tips voor het begeleiden van een cliënt in een rolstoel – onderweg </vt:lpstr>
      <vt:lpstr>Ervaren van verschillende beperkingen in rol van begeleider en cliënt</vt:lpstr>
      <vt:lpstr>Reflectie &amp; 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ADL-workshop Ondersteuning/problematieken bij wandelen</dc:title>
  <dc:creator>Margriet Evers</dc:creator>
  <cp:lastModifiedBy>Margriet Evers</cp:lastModifiedBy>
  <cp:revision>1</cp:revision>
  <dcterms:created xsi:type="dcterms:W3CDTF">2021-01-15T08:44:32Z</dcterms:created>
  <dcterms:modified xsi:type="dcterms:W3CDTF">2021-01-15T08:45:52Z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0x0101004EA63120C3357543A47FF8E0C686C1C3</vt:lpwstr>
  </property>
</Properties>
</file>